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9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64" r:id="rId26"/>
    <p:sldId id="280" r:id="rId27"/>
    <p:sldId id="281" r:id="rId28"/>
    <p:sldId id="282" r:id="rId29"/>
    <p:sldId id="283" r:id="rId30"/>
    <p:sldId id="285" r:id="rId31"/>
    <p:sldId id="284" r:id="rId32"/>
    <p:sldId id="286" r:id="rId33"/>
    <p:sldId id="287" r:id="rId34"/>
    <p:sldId id="290" r:id="rId35"/>
    <p:sldId id="291" r:id="rId36"/>
    <p:sldId id="288" r:id="rId37"/>
    <p:sldId id="289" r:id="rId38"/>
    <p:sldId id="292" r:id="rId39"/>
    <p:sldId id="295" r:id="rId40"/>
    <p:sldId id="296" r:id="rId41"/>
    <p:sldId id="293" r:id="rId42"/>
    <p:sldId id="297" r:id="rId43"/>
    <p:sldId id="294" r:id="rId44"/>
    <p:sldId id="29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Two – Principles of Rehabilitation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Two: MAJOR Components of a Rehabilitation Program</a:t>
            </a:r>
          </a:p>
        </p:txBody>
      </p:sp>
    </p:spTree>
    <p:extLst>
      <p:ext uri="{BB962C8B-B14F-4D97-AF65-F5344CB8AC3E}">
        <p14:creationId xmlns:p14="http://schemas.microsoft.com/office/powerpoint/2010/main" val="21841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Control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41" y="2228045"/>
            <a:ext cx="11165983" cy="4353059"/>
          </a:xfrm>
        </p:spPr>
        <p:txBody>
          <a:bodyPr>
            <a:normAutofit/>
          </a:bodyPr>
          <a:lstStyle/>
          <a:p>
            <a:r>
              <a:rPr lang="en-US" sz="2400" dirty="0"/>
              <a:t>Pain is nerves firing → pain relief involves controlling those nerves</a:t>
            </a:r>
          </a:p>
          <a:p>
            <a:pPr lvl="1"/>
            <a:r>
              <a:rPr lang="en-US" sz="2200" dirty="0"/>
              <a:t>Protect the injured limb so that the nerves aren’t stimulated</a:t>
            </a:r>
          </a:p>
          <a:p>
            <a:pPr lvl="1"/>
            <a:r>
              <a:rPr lang="en-US" sz="2200" dirty="0"/>
              <a:t>Load with only the appropriate amount of body weight &amp; force</a:t>
            </a:r>
          </a:p>
          <a:p>
            <a:pPr lvl="1"/>
            <a:r>
              <a:rPr lang="en-US" sz="2200" dirty="0"/>
              <a:t>Ice to “dull” nerve signals—numbness</a:t>
            </a:r>
          </a:p>
          <a:p>
            <a:pPr lvl="1"/>
            <a:r>
              <a:rPr lang="en-US" sz="2200" dirty="0"/>
              <a:t>Compress &amp; elevate to help swelling leave the area &amp; relieve nerve stress!</a:t>
            </a:r>
          </a:p>
          <a:p>
            <a:r>
              <a:rPr lang="en-US" sz="2400" dirty="0"/>
              <a:t>Pain will also limit a patient’s progress through rehab. Why?</a:t>
            </a:r>
          </a:p>
          <a:p>
            <a:pPr lvl="1"/>
            <a:r>
              <a:rPr lang="en-US" sz="2200" dirty="0"/>
              <a:t>Unwilling to use full strength, ROM, balance, speed, etc.</a:t>
            </a:r>
          </a:p>
          <a:p>
            <a:r>
              <a:rPr lang="en-US" sz="2400" dirty="0"/>
              <a:t>Long-term unnecessary pain is detrimental to overall well being.</a:t>
            </a:r>
          </a:p>
        </p:txBody>
      </p:sp>
    </p:spTree>
    <p:extLst>
      <p:ext uri="{BB962C8B-B14F-4D97-AF65-F5344CB8AC3E}">
        <p14:creationId xmlns:p14="http://schemas.microsoft.com/office/powerpoint/2010/main" val="32184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23" y="451930"/>
            <a:ext cx="4402137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" y="913247"/>
            <a:ext cx="2524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26" y="748971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17076"/>
          <a:stretch/>
        </p:blipFill>
        <p:spPr bwMode="auto">
          <a:xfrm>
            <a:off x="4770828" y="3476088"/>
            <a:ext cx="4762500" cy="316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r="21561"/>
          <a:stretch/>
        </p:blipFill>
        <p:spPr bwMode="auto">
          <a:xfrm>
            <a:off x="2300415" y="3657614"/>
            <a:ext cx="1588974" cy="291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A0EE-4251-4E3F-BB2F-12CB6A0E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Reestablishing Neuromuscular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654F4-9376-4487-8B0D-DEE0C25FC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91" y="2222287"/>
            <a:ext cx="10949218" cy="418852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Neuromuscular control relies on the central nervous system, visual input from your brain, &amp; communication between different types of receptors throughout your body</a:t>
            </a:r>
          </a:p>
          <a:p>
            <a:pPr lvl="1"/>
            <a:r>
              <a:rPr lang="en-US" sz="2000" dirty="0"/>
              <a:t>Usually the CNS or at least some of these receptors are affected during injury</a:t>
            </a:r>
          </a:p>
          <a:p>
            <a:r>
              <a:rPr lang="en-US" sz="2400" dirty="0"/>
              <a:t>This along with immobilization leads your body to forget how to move your muscles &amp; joints together smoothly</a:t>
            </a:r>
          </a:p>
          <a:p>
            <a:pPr lvl="1"/>
            <a:r>
              <a:rPr lang="en-US" sz="2000" dirty="0"/>
              <a:t>Consciously &amp; unconsciously </a:t>
            </a:r>
            <a:r>
              <a:rPr lang="en-US" sz="2800" dirty="0"/>
              <a:t>→</a:t>
            </a:r>
            <a:r>
              <a:rPr lang="en-US" sz="2000" dirty="0"/>
              <a:t> muscle memory</a:t>
            </a:r>
            <a:endParaRPr lang="en-US" sz="2400" dirty="0"/>
          </a:p>
          <a:p>
            <a:r>
              <a:rPr lang="en-US" sz="2400" dirty="0"/>
              <a:t>Proprioception &amp; kinesthesia + dynamic stability + preparatory &amp; reactive muscle characteristics + conscious &amp; unconscious functional motor patterns = true neuromuscular control</a:t>
            </a:r>
          </a:p>
        </p:txBody>
      </p:sp>
    </p:spTree>
    <p:extLst>
      <p:ext uri="{BB962C8B-B14F-4D97-AF65-F5344CB8AC3E}">
        <p14:creationId xmlns:p14="http://schemas.microsoft.com/office/powerpoint/2010/main" val="369041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4B2F-CB51-47AF-99C0-A307BC34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Receptors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656F-E298-483A-9C1D-EFCF6211D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04" y="2222287"/>
            <a:ext cx="8166262" cy="4443556"/>
          </a:xfrm>
        </p:spPr>
        <p:txBody>
          <a:bodyPr>
            <a:normAutofit/>
          </a:bodyPr>
          <a:lstStyle/>
          <a:p>
            <a:r>
              <a:rPr lang="en-US" sz="2000" dirty="0"/>
              <a:t>Ruffini corpuscles in the joint capsules, ligaments, &amp; skin surrounding the joints constantly feel for changes in touch &amp; tension, &amp; the joint position, where &amp; how fast it is moving</a:t>
            </a:r>
          </a:p>
          <a:p>
            <a:r>
              <a:rPr lang="en-US" sz="2000" dirty="0"/>
              <a:t>Pacinian, Merkel’s, &amp; Meissner’s corpuscles are all in the skin feeling for changes in pressure—different depths &amp; different rates</a:t>
            </a:r>
          </a:p>
          <a:p>
            <a:endParaRPr lang="en-US" sz="2000" dirty="0"/>
          </a:p>
          <a:p>
            <a:r>
              <a:rPr lang="en-US" sz="2000" dirty="0"/>
              <a:t>Muscle spindles in the muscle bellies respond to changes in length of the muscles</a:t>
            </a:r>
          </a:p>
          <a:p>
            <a:r>
              <a:rPr lang="en-US" sz="2000" dirty="0"/>
              <a:t>Golgi tendon organs sit in the musculotendinous junction to protect against too much 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881F8-7F8E-49FC-A18E-CBC6B9F9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896" y="2900154"/>
            <a:ext cx="34956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790B-C4CC-42BE-8534-708BCAF1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 How does this work?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EA26-67FE-435E-AD93-5DDD1011B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51" y="2252749"/>
            <a:ext cx="11238807" cy="43309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receptors in your muscles &amp; around your joints allow you to sense where “in space” your limb is &amp; whether or not it’s moving.</a:t>
            </a:r>
          </a:p>
          <a:p>
            <a:pPr lvl="1"/>
            <a:r>
              <a:rPr lang="en-US" sz="2000" dirty="0" smtClean="0"/>
              <a:t>Proprioception &amp; kinesthesia</a:t>
            </a:r>
          </a:p>
          <a:p>
            <a:r>
              <a:rPr lang="en-US" sz="2400" dirty="0" smtClean="0"/>
              <a:t>After injury, part of helping these receptors heal is teaching them how to work again using multiple repetitions of the same functional movement, focusing MAINLY on correct form.</a:t>
            </a:r>
          </a:p>
          <a:p>
            <a:pPr lvl="1"/>
            <a:r>
              <a:rPr lang="en-US" sz="2000" dirty="0" smtClean="0"/>
              <a:t>USE FUNCTIONAL PROGRESSIONS!</a:t>
            </a:r>
          </a:p>
          <a:p>
            <a:r>
              <a:rPr lang="en-US" sz="2400" dirty="0" smtClean="0"/>
              <a:t>This helps reincorporate the CNS &amp; reestablish muscle memory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337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7" y="388983"/>
            <a:ext cx="4034270" cy="286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341" y="3246499"/>
            <a:ext cx="24003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00" y="288544"/>
            <a:ext cx="4976553" cy="279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982" y="1235144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57" y="4368059"/>
            <a:ext cx="5422582" cy="2298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11" y="3620870"/>
            <a:ext cx="3061258" cy="30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Establishing or Enhancing Core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186247"/>
            <a:ext cx="11679382" cy="4422371"/>
          </a:xfrm>
        </p:spPr>
        <p:txBody>
          <a:bodyPr>
            <a:noAutofit/>
          </a:bodyPr>
          <a:lstStyle/>
          <a:p>
            <a:r>
              <a:rPr lang="en-US" sz="2000" dirty="0" smtClean="0"/>
              <a:t>“Core Stability” is the muscular-based stability of the trunk that keeps our upright posture during activity</a:t>
            </a:r>
          </a:p>
          <a:p>
            <a:r>
              <a:rPr lang="en-US" sz="2000" dirty="0" smtClean="0"/>
              <a:t>Our “core” is the </a:t>
            </a:r>
            <a:r>
              <a:rPr lang="en-US" sz="2000" dirty="0" err="1" smtClean="0"/>
              <a:t>lumbo</a:t>
            </a:r>
            <a:r>
              <a:rPr lang="en-US" sz="2000" dirty="0" smtClean="0"/>
              <a:t>-pelvic-hip complex where TWENTY NINE muscles originate or insert from! </a:t>
            </a:r>
          </a:p>
          <a:p>
            <a:pPr lvl="1"/>
            <a:r>
              <a:rPr lang="en-US" sz="1800" dirty="0" smtClean="0"/>
              <a:t>Lumbar – erector </a:t>
            </a:r>
            <a:r>
              <a:rPr lang="en-US" sz="1800" dirty="0" err="1" smtClean="0"/>
              <a:t>spinae</a:t>
            </a:r>
            <a:r>
              <a:rPr lang="en-US" sz="1800" dirty="0" smtClean="0"/>
              <a:t>, quadratus </a:t>
            </a:r>
            <a:r>
              <a:rPr lang="en-US" sz="1800" dirty="0" err="1" smtClean="0"/>
              <a:t>lumborum</a:t>
            </a:r>
            <a:r>
              <a:rPr lang="en-US" sz="1800" dirty="0" smtClean="0"/>
              <a:t>, latissimus </a:t>
            </a:r>
            <a:r>
              <a:rPr lang="en-US" sz="1800" dirty="0" err="1" smtClean="0"/>
              <a:t>dorsi</a:t>
            </a:r>
            <a:endParaRPr lang="en-US" sz="1800" dirty="0" smtClean="0"/>
          </a:p>
          <a:p>
            <a:pPr lvl="1"/>
            <a:r>
              <a:rPr lang="en-US" sz="1800" dirty="0" smtClean="0"/>
              <a:t>Pelvic/Abdominal – rectus </a:t>
            </a:r>
            <a:r>
              <a:rPr lang="en-US" sz="1800" dirty="0" err="1" smtClean="0"/>
              <a:t>abdominus</a:t>
            </a:r>
            <a:r>
              <a:rPr lang="en-US" sz="1800" dirty="0" smtClean="0"/>
              <a:t>, internal &amp; external oblique, transverse </a:t>
            </a:r>
            <a:r>
              <a:rPr lang="en-US" sz="1800" dirty="0" err="1" smtClean="0"/>
              <a:t>abdominus</a:t>
            </a:r>
            <a:endParaRPr lang="en-US" sz="1800" dirty="0"/>
          </a:p>
          <a:p>
            <a:pPr lvl="2"/>
            <a:r>
              <a:rPr lang="en-US" sz="1600" dirty="0" smtClean="0"/>
              <a:t>Stabilize the pelvic floor!</a:t>
            </a:r>
          </a:p>
          <a:p>
            <a:pPr lvl="1"/>
            <a:r>
              <a:rPr lang="en-US" sz="1800" dirty="0" smtClean="0"/>
              <a:t>Hip – glutes, iliopsoas</a:t>
            </a:r>
          </a:p>
          <a:p>
            <a:r>
              <a:rPr lang="en-US" sz="2000" dirty="0" smtClean="0"/>
              <a:t>What other important “part of the body” is in the core?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CENTER OF GRAVITY!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32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True or False?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core only needs to be strengthened &amp; focused on when the core or back is injured.</a:t>
            </a:r>
          </a:p>
          <a:p>
            <a:endParaRPr lang="en-US" sz="3600" dirty="0"/>
          </a:p>
          <a:p>
            <a:r>
              <a:rPr lang="en-US" sz="3600" dirty="0" smtClean="0"/>
              <a:t>Why or why not?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68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Stabilization: The Root of all Level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961804"/>
            <a:ext cx="10554574" cy="47715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ALWAYS incorporate core stabilization into the rehab process!</a:t>
            </a:r>
          </a:p>
          <a:p>
            <a:pPr lvl="1"/>
            <a:r>
              <a:rPr lang="en-US" sz="2000" dirty="0" smtClean="0"/>
              <a:t>Most people neglect stability to begin with</a:t>
            </a:r>
          </a:p>
          <a:p>
            <a:pPr lvl="1"/>
            <a:r>
              <a:rPr lang="en-US" sz="2000" dirty="0" smtClean="0"/>
              <a:t>Abdomen &amp; trunk exercises may not involve the injured extremity anyway!</a:t>
            </a:r>
          </a:p>
          <a:p>
            <a:r>
              <a:rPr lang="en-US" sz="2400" dirty="0" smtClean="0"/>
              <a:t>Athletic mechanics &amp; many functional movements rely on a strong core</a:t>
            </a:r>
          </a:p>
          <a:p>
            <a:pPr lvl="1"/>
            <a:r>
              <a:rPr lang="en-US" sz="2000" dirty="0" smtClean="0"/>
              <a:t>Refines acceleration &amp; deceleration of the body</a:t>
            </a:r>
          </a:p>
          <a:p>
            <a:pPr lvl="1"/>
            <a:r>
              <a:rPr lang="en-US" sz="2000" dirty="0" smtClean="0"/>
              <a:t>Controls the kinetic chain**</a:t>
            </a:r>
          </a:p>
          <a:p>
            <a:pPr lvl="2"/>
            <a:r>
              <a:rPr lang="en-US" sz="1800" dirty="0" smtClean="0"/>
              <a:t>Interconnected segments of the body</a:t>
            </a:r>
          </a:p>
          <a:p>
            <a:pPr lvl="1"/>
            <a:r>
              <a:rPr lang="en-US" sz="2000" dirty="0" smtClean="0"/>
              <a:t>The muscles in the extremities can be strong, but if the core is weak they have less force to work with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sz="2000" dirty="0" smtClean="0">
                <a:ea typeface="Cambria Math" panose="02040503050406030204" pitchFamily="18" charset="0"/>
              </a:rPr>
              <a:t>inefficient movements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sz="2000" dirty="0" smtClean="0">
                <a:ea typeface="Cambria Math" panose="02040503050406030204" pitchFamily="18" charset="0"/>
              </a:rPr>
              <a:t>injury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59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Ubinger</a:t>
            </a:r>
            <a:r>
              <a:rPr lang="en-US" sz="2000" dirty="0" smtClean="0"/>
              <a:t>, M. 1999. Effect of closed kinetic chain training on neuromuscular control in the upper extremity. </a:t>
            </a:r>
            <a:r>
              <a:rPr lang="en-US" sz="2000" i="1" dirty="0" smtClean="0"/>
              <a:t>Journal of Sports Rehabilitation, </a:t>
            </a:r>
            <a:r>
              <a:rPr lang="en-US" sz="2000" dirty="0" smtClean="0"/>
              <a:t>p. 184.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2103118"/>
            <a:ext cx="11704319" cy="401505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dirty="0" smtClean="0"/>
              <a:t>Greater neuromuscular control and stabilization strength [of the core] offer a more biomechanically efficient position for the entire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 smtClean="0"/>
              <a:t>kinetic chain, therefore allowing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 smtClean="0"/>
              <a:t>optimal neuromuscular efficiency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 smtClean="0"/>
              <a:t>for the kinetic chain.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108" y="3877810"/>
            <a:ext cx="3556462" cy="23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Introduction/Classwork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862051"/>
            <a:ext cx="11563004" cy="4746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/>
              <a:t>On your own sheet </a:t>
            </a:r>
            <a:r>
              <a:rPr lang="en-US" sz="1400"/>
              <a:t>of paper!</a:t>
            </a:r>
            <a:endParaRPr lang="en-US" sz="1400" dirty="0"/>
          </a:p>
          <a:p>
            <a:r>
              <a:rPr lang="en-US" sz="2400" dirty="0"/>
              <a:t>Think about the parts of a rehab program that we discussed the other day.</a:t>
            </a:r>
          </a:p>
          <a:p>
            <a:r>
              <a:rPr lang="en-US" sz="2400" dirty="0"/>
              <a:t>From your memory, or what you can find on the </a:t>
            </a:r>
            <a:r>
              <a:rPr lang="en-US" sz="2400" dirty="0" err="1"/>
              <a:t>interwebs</a:t>
            </a:r>
            <a:r>
              <a:rPr lang="en-US" sz="2400" dirty="0"/>
              <a:t> ( </a:t>
            </a:r>
            <a:r>
              <a:rPr lang="en-US" sz="2400" dirty="0">
                <a:sym typeface="Wingdings" panose="05000000000000000000" pitchFamily="2" charset="2"/>
              </a:rPr>
              <a:t> ), try to determine what “goes into” each component.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What is happening? 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What interventions or modalities may be used? 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What is the relevant terminology &amp; what does it mean? 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How does a patient move from step to step?</a:t>
            </a:r>
          </a:p>
          <a:p>
            <a:pPr lvl="1"/>
            <a:r>
              <a:rPr lang="en-US" sz="2000" dirty="0" err="1">
                <a:sym typeface="Wingdings" panose="05000000000000000000" pitchFamily="2" charset="2"/>
              </a:rPr>
              <a:t>Etc</a:t>
            </a:r>
            <a:r>
              <a:rPr lang="en-US" sz="2000" dirty="0">
                <a:sym typeface="Wingdings" panose="05000000000000000000" pitchFamily="2" charset="2"/>
              </a:rPr>
              <a:t>!</a:t>
            </a:r>
          </a:p>
          <a:p>
            <a:r>
              <a:rPr lang="en-US" sz="2400" dirty="0">
                <a:sym typeface="Wingdings" panose="05000000000000000000" pitchFamily="2" charset="2"/>
              </a:rPr>
              <a:t>Take your time!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51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203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Aim to improve strength, neuromuscular control, power, &amp; endurance of the muscles in the </a:t>
            </a:r>
            <a:r>
              <a:rPr lang="en-US" sz="2000" dirty="0" err="1" smtClean="0"/>
              <a:t>lumbo</a:t>
            </a:r>
            <a:r>
              <a:rPr lang="en-US" sz="2000" dirty="0" smtClean="0"/>
              <a:t>-pelvic-hip complex to ensure that all of these muscles maintain the proper amount of contraction.</a:t>
            </a:r>
          </a:p>
          <a:p>
            <a:pPr lvl="1"/>
            <a:r>
              <a:rPr lang="en-US" sz="1800" dirty="0" smtClean="0"/>
              <a:t>Proper posture!</a:t>
            </a:r>
          </a:p>
          <a:p>
            <a:r>
              <a:rPr lang="en-US" sz="2000" dirty="0" smtClean="0"/>
              <a:t>Exercises HAVE to be safe to perform but also difficult enough to allow the muscles surrounding the core to gain strength!</a:t>
            </a:r>
          </a:p>
          <a:p>
            <a:pPr lvl="1"/>
            <a:r>
              <a:rPr lang="en-US" sz="1800" dirty="0" smtClean="0"/>
              <a:t>“Elicit a maximal training response”</a:t>
            </a:r>
          </a:p>
          <a:p>
            <a:r>
              <a:rPr lang="en-US" sz="2000" dirty="0" smtClean="0"/>
              <a:t>Use multi-planar exercises with different types of resistance or surface.</a:t>
            </a:r>
          </a:p>
          <a:p>
            <a:r>
              <a:rPr lang="en-US" sz="2000" dirty="0" smtClean="0"/>
              <a:t>NEVER neglect functional movements! </a:t>
            </a:r>
          </a:p>
        </p:txBody>
      </p:sp>
    </p:spTree>
    <p:extLst>
      <p:ext uri="{BB962C8B-B14F-4D97-AF65-F5344CB8AC3E}">
        <p14:creationId xmlns:p14="http://schemas.microsoft.com/office/powerpoint/2010/main" val="20294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3809" y="1943710"/>
            <a:ext cx="3086889" cy="2315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33" y="447188"/>
            <a:ext cx="3990725" cy="2993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42" y="4242365"/>
            <a:ext cx="3228109" cy="2421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683" t="32111" r="4815" b="13399"/>
          <a:stretch/>
        </p:blipFill>
        <p:spPr>
          <a:xfrm>
            <a:off x="8462356" y="279536"/>
            <a:ext cx="3458094" cy="1305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463" y="411672"/>
            <a:ext cx="3663488" cy="2347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289" y="3335121"/>
            <a:ext cx="3632662" cy="301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3198" y="4776631"/>
            <a:ext cx="28575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Regaining or Improving Range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86826"/>
          </a:xfrm>
        </p:spPr>
        <p:txBody>
          <a:bodyPr/>
          <a:lstStyle/>
          <a:p>
            <a:r>
              <a:rPr lang="en-US" dirty="0" smtClean="0"/>
              <a:t>Loss of range of motion is almost unavoidable during injury. </a:t>
            </a:r>
          </a:p>
          <a:p>
            <a:r>
              <a:rPr lang="en-US" dirty="0" smtClean="0"/>
              <a:t>Why?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Involuntary contracture of connective tissue</a:t>
            </a:r>
          </a:p>
          <a:p>
            <a:r>
              <a:rPr lang="en-US" dirty="0" smtClean="0"/>
              <a:t>Resistance to stretch or create force</a:t>
            </a:r>
          </a:p>
          <a:p>
            <a:r>
              <a:rPr lang="en-US" dirty="0" smtClean="0"/>
              <a:t>Pain, swelling, inflammation</a:t>
            </a:r>
          </a:p>
          <a:p>
            <a:r>
              <a:rPr lang="en-US" dirty="0" smtClean="0"/>
              <a:t>All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Range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86578"/>
          </a:xfrm>
        </p:spPr>
        <p:txBody>
          <a:bodyPr>
            <a:normAutofit/>
          </a:bodyPr>
          <a:lstStyle/>
          <a:p>
            <a:r>
              <a:rPr lang="en-US" dirty="0" smtClean="0"/>
              <a:t>Flexion</a:t>
            </a:r>
          </a:p>
          <a:p>
            <a:r>
              <a:rPr lang="en-US" dirty="0" smtClean="0"/>
              <a:t>Extension</a:t>
            </a:r>
          </a:p>
          <a:p>
            <a:r>
              <a:rPr lang="en-US" dirty="0" smtClean="0"/>
              <a:t>Abduction</a:t>
            </a:r>
          </a:p>
          <a:p>
            <a:r>
              <a:rPr lang="en-US" dirty="0" smtClean="0"/>
              <a:t>Adduction</a:t>
            </a:r>
          </a:p>
          <a:p>
            <a:r>
              <a:rPr lang="en-US" dirty="0" smtClean="0"/>
              <a:t>Rotation &amp; circumduction</a:t>
            </a:r>
          </a:p>
          <a:p>
            <a:endParaRPr lang="en-US" dirty="0"/>
          </a:p>
          <a:p>
            <a:r>
              <a:rPr lang="en-US" dirty="0" smtClean="0"/>
              <a:t>Spin</a:t>
            </a:r>
          </a:p>
          <a:p>
            <a:r>
              <a:rPr lang="en-US" dirty="0" smtClean="0"/>
              <a:t>Roll</a:t>
            </a:r>
          </a:p>
          <a:p>
            <a:r>
              <a:rPr lang="en-US" dirty="0" smtClean="0"/>
              <a:t>Glide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621876" y="2410691"/>
            <a:ext cx="656706" cy="2227811"/>
          </a:xfrm>
          <a:prstGeom prst="rightBrace">
            <a:avLst>
              <a:gd name="adj1" fmla="val 6656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52409" y="2942705"/>
            <a:ext cx="4560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Physiological Movements:</a:t>
            </a:r>
          </a:p>
          <a:p>
            <a:r>
              <a:rPr lang="en-US" dirty="0" smtClean="0"/>
              <a:t>Muscles contract &amp; pull an extremity in </a:t>
            </a:r>
          </a:p>
          <a:p>
            <a:r>
              <a:rPr lang="en-US" dirty="0" smtClean="0"/>
              <a:t>one direction or another</a:t>
            </a:r>
          </a:p>
        </p:txBody>
      </p:sp>
      <p:sp>
        <p:nvSpPr>
          <p:cNvPr id="6" name="Right Brace 5"/>
          <p:cNvSpPr/>
          <p:nvPr/>
        </p:nvSpPr>
        <p:spPr>
          <a:xfrm>
            <a:off x="4621876" y="4995949"/>
            <a:ext cx="490451" cy="1155469"/>
          </a:xfrm>
          <a:prstGeom prst="rightBrace">
            <a:avLst>
              <a:gd name="adj1" fmla="val 588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94219" y="4971011"/>
            <a:ext cx="5474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Accessory Movements:</a:t>
            </a:r>
          </a:p>
          <a:p>
            <a:r>
              <a:rPr lang="en-US" dirty="0" smtClean="0"/>
              <a:t>Involuntary shifting of the articulating surfaces</a:t>
            </a:r>
          </a:p>
          <a:p>
            <a:r>
              <a:rPr lang="en-US" dirty="0" smtClean="0"/>
              <a:t>of bone on one another to allow physiological </a:t>
            </a:r>
          </a:p>
          <a:p>
            <a:r>
              <a:rPr lang="en-US" dirty="0" smtClean="0"/>
              <a:t>movements to occur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HOW</a:t>
            </a:r>
            <a:r>
              <a:rPr lang="en-US" dirty="0" smtClean="0"/>
              <a:t> to improve Range of Motion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movement restricted because the muscles won’t move or because the bones won’t move?</a:t>
            </a:r>
          </a:p>
          <a:p>
            <a:r>
              <a:rPr lang="en-US" dirty="0" smtClean="0"/>
              <a:t>Range of motion that is limited by physiological movement is best </a:t>
            </a:r>
            <a:r>
              <a:rPr lang="en-US" dirty="0"/>
              <a:t>treated </a:t>
            </a:r>
            <a:r>
              <a:rPr lang="en-US" dirty="0" smtClean="0"/>
              <a:t> by stretching &amp; improving flexibility.</a:t>
            </a:r>
          </a:p>
          <a:p>
            <a:r>
              <a:rPr lang="en-US" dirty="0" smtClean="0"/>
              <a:t>Range of motion that is limited by accessory bone movement is typically best treated by manual joint mobilizations</a:t>
            </a:r>
            <a:r>
              <a:rPr lang="en-US" dirty="0"/>
              <a:t> </a:t>
            </a:r>
            <a:r>
              <a:rPr lang="en-US" dirty="0" smtClean="0"/>
              <a:t>to relieve possible adhesions. “Tight articular structures”</a:t>
            </a:r>
          </a:p>
          <a:p>
            <a:pPr lvl="1"/>
            <a:r>
              <a:rPr lang="en-US" dirty="0" smtClean="0"/>
              <a:t>Ligaments</a:t>
            </a:r>
          </a:p>
          <a:p>
            <a:pPr lvl="1"/>
            <a:r>
              <a:rPr lang="en-US" dirty="0" smtClean="0"/>
              <a:t>Joint capsule</a:t>
            </a:r>
          </a:p>
          <a:p>
            <a:pPr lvl="1"/>
            <a:r>
              <a:rPr lang="en-US" dirty="0" smtClean="0"/>
              <a:t>Muscles</a:t>
            </a:r>
          </a:p>
          <a:p>
            <a:pPr lvl="1"/>
            <a:r>
              <a:rPr lang="en-US" dirty="0" smtClean="0"/>
              <a:t>Tendons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6294" y="2285090"/>
            <a:ext cx="3810000" cy="23812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" y="317287"/>
            <a:ext cx="533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9" y="4040542"/>
            <a:ext cx="2393633" cy="2408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000" y="254836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290" y="4157875"/>
            <a:ext cx="1946565" cy="2401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71" y="2352188"/>
            <a:ext cx="3884988" cy="1497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719" y="4889702"/>
            <a:ext cx="3105150" cy="1800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809" y="2688960"/>
            <a:ext cx="2545689" cy="3211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5408" t="2145" r="14015" b="7672"/>
          <a:stretch/>
        </p:blipFill>
        <p:spPr>
          <a:xfrm>
            <a:off x="9294494" y="180800"/>
            <a:ext cx="2269375" cy="18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546941"/>
            <a:ext cx="10571998" cy="970450"/>
          </a:xfrm>
        </p:spPr>
        <p:txBody>
          <a:bodyPr/>
          <a:lstStyle/>
          <a:p>
            <a:r>
              <a:rPr lang="en-US" dirty="0" smtClean="0"/>
              <a:t>Restoring or Increasing Muscular Strength &amp; Endurance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28389"/>
          </a:xfrm>
        </p:spPr>
        <p:txBody>
          <a:bodyPr>
            <a:noAutofit/>
          </a:bodyPr>
          <a:lstStyle/>
          <a:p>
            <a:r>
              <a:rPr lang="en-US" sz="2000" dirty="0" smtClean="0"/>
              <a:t>Muscles begin to atrophy within two weeks of relative inactivity!</a:t>
            </a:r>
          </a:p>
          <a:p>
            <a:pPr lvl="1"/>
            <a:r>
              <a:rPr lang="en-US" sz="1800" dirty="0" smtClean="0"/>
              <a:t>Immobilization!</a:t>
            </a:r>
          </a:p>
          <a:p>
            <a:pPr lvl="1"/>
            <a:r>
              <a:rPr lang="en-US" sz="1800" dirty="0" smtClean="0"/>
              <a:t>Tissue damage</a:t>
            </a:r>
          </a:p>
          <a:p>
            <a:pPr lvl="1"/>
            <a:r>
              <a:rPr lang="en-US" sz="1800" dirty="0" smtClean="0"/>
              <a:t>Pain</a:t>
            </a:r>
          </a:p>
          <a:p>
            <a:r>
              <a:rPr lang="en-US" sz="2000" dirty="0" smtClean="0"/>
              <a:t>Regaining that strength is part of the </a:t>
            </a:r>
            <a:r>
              <a:rPr lang="en-US" sz="2000" u="sng" dirty="0" smtClean="0"/>
              <a:t>foundation</a:t>
            </a:r>
            <a:r>
              <a:rPr lang="en-US" sz="2000" dirty="0" smtClean="0"/>
              <a:t> of returning to pre-injury status.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Do our muscles just simply contract to cause movement?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66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Muscle Strength &amp; Endurance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01" y="2155785"/>
            <a:ext cx="7784961" cy="44362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Isometric contraction</a:t>
            </a:r>
          </a:p>
          <a:p>
            <a:pPr lvl="1"/>
            <a:r>
              <a:rPr lang="en-US" sz="1800" dirty="0" smtClean="0"/>
              <a:t>Carrying heavy weight, sitting up straight, standing at work</a:t>
            </a:r>
          </a:p>
          <a:p>
            <a:r>
              <a:rPr lang="en-US" sz="2000" dirty="0" smtClean="0"/>
              <a:t>Isotonic contraction</a:t>
            </a:r>
          </a:p>
          <a:p>
            <a:pPr lvl="1"/>
            <a:r>
              <a:rPr lang="en-US" sz="1800" dirty="0" smtClean="0"/>
              <a:t>Lifting heaving things, walking, running, throwing</a:t>
            </a:r>
          </a:p>
          <a:p>
            <a:r>
              <a:rPr lang="en-US" sz="2000" dirty="0" smtClean="0"/>
              <a:t>Concentric contractions require force production to even happen!</a:t>
            </a:r>
          </a:p>
          <a:p>
            <a:r>
              <a:rPr lang="en-US" sz="2000" dirty="0" smtClean="0"/>
              <a:t>Eccentric contraction require strength to decelerate our limbs during dynamic movement!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163" y="4296693"/>
            <a:ext cx="3474720" cy="216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2953"/>
          <a:stretch/>
        </p:blipFill>
        <p:spPr>
          <a:xfrm>
            <a:off x="8132227" y="2155785"/>
            <a:ext cx="3752591" cy="16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Isometric Strengthening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3" y="2061556"/>
            <a:ext cx="10554574" cy="460525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Use these early!</a:t>
            </a:r>
          </a:p>
          <a:p>
            <a:pPr lvl="1"/>
            <a:r>
              <a:rPr lang="en-US" sz="1800" dirty="0" smtClean="0"/>
              <a:t>During the inflammatory phase, tissues want to be kept mostly still.</a:t>
            </a:r>
          </a:p>
          <a:p>
            <a:pPr lvl="2"/>
            <a:r>
              <a:rPr lang="en-US" sz="1600" dirty="0" smtClean="0"/>
              <a:t>*Exercises through the full ROM may make the injury worse!</a:t>
            </a:r>
          </a:p>
          <a:p>
            <a:r>
              <a:rPr lang="en-US" sz="2000" dirty="0" smtClean="0"/>
              <a:t>No movement involved, but positive muscle strengthening &amp; re-education.</a:t>
            </a:r>
          </a:p>
          <a:p>
            <a:r>
              <a:rPr lang="en-US" sz="2000" dirty="0" smtClean="0"/>
              <a:t>ONLY static strength is developed</a:t>
            </a:r>
          </a:p>
          <a:p>
            <a:pPr lvl="1"/>
            <a:r>
              <a:rPr lang="en-US" sz="1800" dirty="0" smtClean="0"/>
              <a:t>Typically no functional force or eccentric control gained</a:t>
            </a:r>
          </a:p>
          <a:p>
            <a:r>
              <a:rPr lang="en-US" sz="2000" dirty="0" smtClean="0"/>
              <a:t>Mild “pumping” action can pull fluids &amp; swelling that may be trapped.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Quad sets, bridges, wall sits, planks, making a fist,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026" y="4243967"/>
            <a:ext cx="1783062" cy="1783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802" y="1205345"/>
            <a:ext cx="2066424" cy="21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Concentric Strengthening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 PROGRESSIVE RESISTANCE!</a:t>
            </a:r>
          </a:p>
          <a:p>
            <a:pPr lvl="1"/>
            <a:r>
              <a:rPr lang="en-US" sz="2000" dirty="0" smtClean="0"/>
              <a:t>Heaviest comfortable weight possible for the </a:t>
            </a:r>
            <a:r>
              <a:rPr lang="en-US" sz="2000" u="sng" dirty="0" smtClean="0"/>
              <a:t>whole</a:t>
            </a:r>
            <a:r>
              <a:rPr lang="en-US" sz="2000" dirty="0" smtClean="0"/>
              <a:t> set of the exercise!</a:t>
            </a:r>
          </a:p>
          <a:p>
            <a:pPr lvl="1"/>
            <a:r>
              <a:rPr lang="en-US" sz="2000" dirty="0" smtClean="0"/>
              <a:t>Wolff’s Law &amp; SAID principle</a:t>
            </a:r>
          </a:p>
          <a:p>
            <a:r>
              <a:rPr lang="en-US" sz="2400" dirty="0" smtClean="0"/>
              <a:t>Shortening of the muscle creates movement, &amp; muscles can only move things that they have the strength to do.</a:t>
            </a:r>
          </a:p>
          <a:p>
            <a:r>
              <a:rPr lang="en-US" sz="2400" dirty="0" smtClean="0"/>
              <a:t>But did you know, your muscles use less than their maximum contractibility during concentric movement?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146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Rehabilitation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3462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Minimizing swelling</a:t>
            </a:r>
          </a:p>
          <a:p>
            <a:r>
              <a:rPr lang="en-US" sz="2400" dirty="0"/>
              <a:t>Controlling pain</a:t>
            </a:r>
          </a:p>
          <a:p>
            <a:r>
              <a:rPr lang="en-US" sz="2400" dirty="0"/>
              <a:t>Reestablishing neuromuscular control</a:t>
            </a:r>
          </a:p>
          <a:p>
            <a:r>
              <a:rPr lang="en-US" sz="2400" dirty="0"/>
              <a:t>Establishing or enhancing core stability</a:t>
            </a:r>
          </a:p>
          <a:p>
            <a:r>
              <a:rPr lang="en-US" sz="2400" dirty="0"/>
              <a:t>Regaining or improving range of motion</a:t>
            </a:r>
          </a:p>
          <a:p>
            <a:r>
              <a:rPr lang="en-US" sz="2400" dirty="0"/>
              <a:t>Restoring or increasing muscular strength &amp; endurance</a:t>
            </a:r>
          </a:p>
          <a:p>
            <a:r>
              <a:rPr lang="en-US" sz="2400" dirty="0"/>
              <a:t>Regaining balance &amp; postural control</a:t>
            </a:r>
          </a:p>
          <a:p>
            <a:r>
              <a:rPr lang="en-US" sz="2400" dirty="0"/>
              <a:t>Maintaining cardiorespiratory endurance</a:t>
            </a:r>
          </a:p>
          <a:p>
            <a:r>
              <a:rPr lang="en-US" sz="2400" dirty="0"/>
              <a:t>Incorporating functional progressions</a:t>
            </a:r>
          </a:p>
        </p:txBody>
      </p:sp>
    </p:spTree>
    <p:extLst>
      <p:ext uri="{BB962C8B-B14F-4D97-AF65-F5344CB8AC3E}">
        <p14:creationId xmlns:p14="http://schemas.microsoft.com/office/powerpoint/2010/main" val="24618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9" y="448888"/>
            <a:ext cx="2838450" cy="16097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3934" y="448888"/>
            <a:ext cx="2867891" cy="1911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9" y="4093791"/>
            <a:ext cx="3532650" cy="2274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872" y="168333"/>
            <a:ext cx="3167495" cy="2375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744" y="3115886"/>
            <a:ext cx="3395749" cy="3395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18" y="2528173"/>
            <a:ext cx="3877433" cy="1254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675" y="4692186"/>
            <a:ext cx="2583873" cy="1614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301" y="2693589"/>
            <a:ext cx="2177156" cy="16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Eccentric Strengthening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Isotonic </a:t>
            </a:r>
            <a:r>
              <a:rPr lang="en-US" sz="2000" dirty="0" smtClean="0"/>
              <a:t>exercise programs </a:t>
            </a:r>
            <a:r>
              <a:rPr lang="en-US" sz="2000" dirty="0"/>
              <a:t>most commonly focus on concentric strengthening &amp; </a:t>
            </a:r>
            <a:r>
              <a:rPr lang="en-US" sz="2000" dirty="0" smtClean="0"/>
              <a:t>neglect the eccentric control of our muscles.</a:t>
            </a:r>
          </a:p>
          <a:p>
            <a:pPr lvl="1"/>
            <a:r>
              <a:rPr lang="en-US" sz="1800" dirty="0" smtClean="0"/>
              <a:t>Slowing down, lowering heavy weights, follow through while throwing a ball</a:t>
            </a:r>
          </a:p>
          <a:p>
            <a:r>
              <a:rPr lang="en-US" sz="2000" dirty="0" smtClean="0"/>
              <a:t>Eccentric contractions can generate &amp; withstand force beyond a muscles maximum strength, meaning we can lower heavier weights than we can lift up.</a:t>
            </a:r>
          </a:p>
          <a:p>
            <a:pPr lvl="1"/>
            <a:r>
              <a:rPr lang="en-US" sz="1800" dirty="0" smtClean="0"/>
              <a:t>This also means that a baseball pitcher can throw a ball over 90 mph without his arm flying off…</a:t>
            </a:r>
          </a:p>
          <a:p>
            <a:r>
              <a:rPr lang="en-US" sz="2000" dirty="0" smtClean="0"/>
              <a:t>Without strong eccentric control, muscles don’t have the true strength they need for athletics!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70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RESISTANCE!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36" y="2255751"/>
            <a:ext cx="5446367" cy="3636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56" y="2118359"/>
            <a:ext cx="4180177" cy="41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385" y="447188"/>
            <a:ext cx="11479877" cy="970450"/>
          </a:xfrm>
        </p:spPr>
        <p:txBody>
          <a:bodyPr/>
          <a:lstStyle/>
          <a:p>
            <a:pPr algn="ctr"/>
            <a:r>
              <a:rPr lang="en-US" dirty="0" smtClean="0"/>
              <a:t>How do we measure strength improvements?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1177618"/>
          </a:xfrm>
        </p:spPr>
        <p:txBody>
          <a:bodyPr/>
          <a:lstStyle/>
          <a:p>
            <a:r>
              <a:rPr lang="en-US" dirty="0" smtClean="0"/>
              <a:t>Manual muscle tests!</a:t>
            </a:r>
          </a:p>
          <a:p>
            <a:r>
              <a:rPr lang="en-US" dirty="0" smtClean="0"/>
              <a:t>Focus on all relevant ranges of motion, provide manual resistance, &amp; put the athlete through the motions!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18510"/>
              </p:ext>
            </p:extLst>
          </p:nvPr>
        </p:nvGraphicFramePr>
        <p:xfrm>
          <a:off x="569883" y="3496116"/>
          <a:ext cx="1105223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975">
                  <a:extLst>
                    <a:ext uri="{9D8B030D-6E8A-4147-A177-3AD203B41FA5}">
                      <a16:colId xmlns:a16="http://schemas.microsoft.com/office/drawing/2014/main" val="2827859283"/>
                    </a:ext>
                  </a:extLst>
                </a:gridCol>
                <a:gridCol w="1687484">
                  <a:extLst>
                    <a:ext uri="{9D8B030D-6E8A-4147-A177-3AD203B41FA5}">
                      <a16:colId xmlns:a16="http://schemas.microsoft.com/office/drawing/2014/main" val="3477982621"/>
                    </a:ext>
                  </a:extLst>
                </a:gridCol>
                <a:gridCol w="2044931">
                  <a:extLst>
                    <a:ext uri="{9D8B030D-6E8A-4147-A177-3AD203B41FA5}">
                      <a16:colId xmlns:a16="http://schemas.microsoft.com/office/drawing/2014/main" val="3785582907"/>
                    </a:ext>
                  </a:extLst>
                </a:gridCol>
                <a:gridCol w="6218842">
                  <a:extLst>
                    <a:ext uri="{9D8B030D-6E8A-4147-A177-3AD203B41FA5}">
                      <a16:colId xmlns:a16="http://schemas.microsoft.com/office/drawing/2014/main" val="2320346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Muscle Strength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584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 (WNL)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 ROM against gravity with full resistance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15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 ROM against gravity with some resistance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56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 ROM against gravity with no resistance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429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r>
                        <a:rPr lang="en-US" baseline="0" dirty="0" smtClean="0"/>
                        <a:t> ROM with gravity omitted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41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Evidence</a:t>
                      </a:r>
                      <a:r>
                        <a:rPr lang="en-US" baseline="0" dirty="0" smtClean="0"/>
                        <a:t> of slight contractility with no joint motion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10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Zero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evidence</a:t>
                      </a:r>
                      <a:r>
                        <a:rPr lang="en-US" baseline="0" dirty="0" smtClean="0"/>
                        <a:t> of muscle contractility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181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Regaining Balance &amp; Postural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" y="2222287"/>
            <a:ext cx="11163993" cy="410369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Neuromuscular function should be reestablished around the injured area as soon after the injury as possible, but regaining total body balance during dynamic movement is completely different</a:t>
            </a:r>
          </a:p>
          <a:p>
            <a:r>
              <a:rPr lang="en-US" sz="2000" dirty="0" smtClean="0"/>
              <a:t>Athletic movements frequently displace the center of gravity &amp; require corrective steps or stumbles</a:t>
            </a:r>
          </a:p>
          <a:p>
            <a:pPr lvl="1"/>
            <a:r>
              <a:rPr lang="en-US" sz="1800" dirty="0" smtClean="0"/>
              <a:t>These are reflexive &amp; automatic movements that the brain quickly loses control over following injury!</a:t>
            </a:r>
          </a:p>
          <a:p>
            <a:r>
              <a:rPr lang="en-US" sz="2000" dirty="0" smtClean="0"/>
              <a:t>“The ability to balance &amp; maintain postural control is essential to a patient who is acquiring or reacquiring complex motor skills.”</a:t>
            </a:r>
          </a:p>
          <a:p>
            <a:r>
              <a:rPr lang="en-US" sz="2000" dirty="0" smtClean="0"/>
              <a:t>Balance has to be challenged progressively as more complex skills are being worked into rehabilitation!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46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971" y="143025"/>
            <a:ext cx="3167149" cy="157877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7171" y="4127056"/>
            <a:ext cx="4800600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4" y="447189"/>
            <a:ext cx="2668386" cy="2001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128" y="447189"/>
            <a:ext cx="2957745" cy="1971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796" y="1956435"/>
            <a:ext cx="18192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08" y="4614993"/>
            <a:ext cx="3694264" cy="2091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6372" y="2880360"/>
            <a:ext cx="3243004" cy="1824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0501" t="7395" r="14909" b="14423"/>
          <a:stretch/>
        </p:blipFill>
        <p:spPr>
          <a:xfrm>
            <a:off x="431513" y="2504711"/>
            <a:ext cx="3168648" cy="18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Maintaining Cardiorespiratory Endurance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EVEN athletes can see significant losses in cardiorespiratory endurance after only seven or 14 days of inactivity!</a:t>
            </a:r>
          </a:p>
          <a:p>
            <a:r>
              <a:rPr lang="en-US" sz="2000" dirty="0" smtClean="0"/>
              <a:t>Anything other than average, day-to-day life places increased demands on the cardiorespiratory system that take time to grow accustomed to</a:t>
            </a:r>
          </a:p>
          <a:p>
            <a:pPr lvl="1"/>
            <a:r>
              <a:rPr lang="en-US" sz="1800" dirty="0" smtClean="0"/>
              <a:t>During normal, relaxed breathing, your lungs take in ~500mL of air.</a:t>
            </a:r>
          </a:p>
          <a:p>
            <a:pPr lvl="1"/>
            <a:r>
              <a:rPr lang="en-US" sz="1800" dirty="0" smtClean="0"/>
              <a:t>During strenuous breathing that goes up to 2-3 liters of air! EACH BREATH!</a:t>
            </a:r>
          </a:p>
          <a:p>
            <a:r>
              <a:rPr lang="en-US" sz="2000" dirty="0" smtClean="0"/>
              <a:t>Put those facts into account with average resting heart rate, &amp; the increase in heart rate while exercising, &amp; see that athletic ability takes A LOT of training.</a:t>
            </a:r>
          </a:p>
          <a:p>
            <a:pPr lvl="1"/>
            <a:r>
              <a:rPr lang="en-US" sz="1800" dirty="0" smtClean="0"/>
              <a:t>Hopefully very little </a:t>
            </a:r>
            <a:r>
              <a:rPr lang="en-US" sz="1800" dirty="0" smtClean="0"/>
              <a:t>re-training throughout a lifetime!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4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392" y="317287"/>
            <a:ext cx="2613733" cy="2613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17287"/>
            <a:ext cx="3048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437" y="317287"/>
            <a:ext cx="3550574" cy="3117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" y="4782936"/>
            <a:ext cx="2667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878" y="3772420"/>
            <a:ext cx="333375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437" y="3772420"/>
            <a:ext cx="3575158" cy="26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Functional Progressions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451075"/>
          </a:xfrm>
        </p:spPr>
        <p:txBody>
          <a:bodyPr>
            <a:noAutofit/>
          </a:bodyPr>
          <a:lstStyle/>
          <a:p>
            <a:r>
              <a:rPr lang="en-US" sz="2000" dirty="0" smtClean="0"/>
              <a:t>A functional progression in “a series of gradually [intensifying] activities designed to prepare the individual for return to a specific sport.” </a:t>
            </a:r>
          </a:p>
          <a:p>
            <a:pPr lvl="2"/>
            <a:r>
              <a:rPr lang="en-US" sz="1800" dirty="0" smtClean="0"/>
              <a:t>ROM, strength, neuromuscular control</a:t>
            </a:r>
          </a:p>
          <a:p>
            <a:r>
              <a:rPr lang="en-US" sz="2000" dirty="0" smtClean="0"/>
              <a:t>Start AS SOON AS POSSIBLE!</a:t>
            </a:r>
          </a:p>
          <a:p>
            <a:r>
              <a:rPr lang="en-US" sz="2000" dirty="0" smtClean="0"/>
              <a:t>Include every possible skill required for the sport before RTP</a:t>
            </a:r>
          </a:p>
          <a:p>
            <a:pPr lvl="1"/>
            <a:r>
              <a:rPr lang="en-US" sz="1800" dirty="0" smtClean="0"/>
              <a:t>Simple to complex skills</a:t>
            </a:r>
          </a:p>
          <a:p>
            <a:pPr lvl="1"/>
            <a:r>
              <a:rPr lang="en-US" sz="1800" dirty="0" smtClean="0"/>
              <a:t>Slow to fast speeds</a:t>
            </a:r>
          </a:p>
          <a:p>
            <a:pPr lvl="1"/>
            <a:r>
              <a:rPr lang="en-US" sz="1800" dirty="0" smtClean="0"/>
              <a:t>Short to longer distances</a:t>
            </a:r>
          </a:p>
          <a:p>
            <a:pPr lvl="1"/>
            <a:r>
              <a:rPr lang="en-US" sz="1800" dirty="0" smtClean="0"/>
              <a:t>Light to heavy activities</a:t>
            </a:r>
          </a:p>
          <a:p>
            <a:r>
              <a:rPr lang="en-US" sz="2000" dirty="0" smtClean="0"/>
              <a:t>PAIN FREE ADVANCEMENTS!</a:t>
            </a:r>
          </a:p>
        </p:txBody>
      </p:sp>
    </p:spTree>
    <p:extLst>
      <p:ext uri="{BB962C8B-B14F-4D97-AF65-F5344CB8AC3E}">
        <p14:creationId xmlns:p14="http://schemas.microsoft.com/office/powerpoint/2010/main" val="34760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OBJECTIVE information.</a:t>
            </a:r>
          </a:p>
          <a:p>
            <a:pPr lvl="1"/>
            <a:r>
              <a:rPr lang="en-US" dirty="0" smtClean="0"/>
              <a:t>Pain &amp; certain limitations can be bluffed*</a:t>
            </a:r>
          </a:p>
          <a:p>
            <a:pPr lvl="1"/>
            <a:r>
              <a:rPr lang="en-US" dirty="0" smtClean="0"/>
              <a:t>Functional tests are </a:t>
            </a:r>
            <a:r>
              <a:rPr lang="en-US" b="1" u="sng" dirty="0" smtClean="0"/>
              <a:t>measureable</a:t>
            </a:r>
            <a:r>
              <a:rPr lang="en-US" dirty="0" smtClean="0"/>
              <a:t> or even </a:t>
            </a:r>
            <a:r>
              <a:rPr lang="en-US" b="1" u="sng" dirty="0" smtClean="0"/>
              <a:t>palpable</a:t>
            </a:r>
            <a:endParaRPr lang="en-US" dirty="0" smtClean="0"/>
          </a:p>
          <a:p>
            <a:r>
              <a:rPr lang="en-US" dirty="0" smtClean="0"/>
              <a:t>Check unilateral &amp; bilateral function &amp; movement in case of compensatory movement.</a:t>
            </a:r>
          </a:p>
          <a:p>
            <a:r>
              <a:rPr lang="en-US" dirty="0" smtClean="0"/>
              <a:t>Utilize any pre-injury measurements possible! Otherwise decisions are made based on “norm” values of each test.</a:t>
            </a:r>
          </a:p>
          <a:p>
            <a:r>
              <a:rPr lang="en-US" dirty="0" smtClean="0"/>
              <a:t>Sprinting tests, agility runs, figure eights, shuttle runs, side stepping, vertical jumps, broad jumps, balance testing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1105" y="5926975"/>
            <a:ext cx="101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flags: pain during testing, unwillingness to perform, next-day inflammation or swelling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1" b="93954" l="12869" r="90831">
                        <a14:foregroundMark x1="15067" y1="10483" x2="15067" y2="10483"/>
                        <a14:foregroundMark x1="25362" y1="13749" x2="25362" y2="13749"/>
                        <a14:foregroundMark x1="20804" y1="11555" x2="20804" y2="11555"/>
                        <a14:foregroundMark x1="53244" y1="19015" x2="53244" y2="19015"/>
                        <a14:foregroundMark x1="73512" y1="27011" x2="73512" y2="27011"/>
                        <a14:foregroundMark x1="23539" y1="40517" x2="23539" y2="40517"/>
                        <a14:foregroundMark x1="28097" y1="39395" x2="28097" y2="39395"/>
                        <a14:foregroundMark x1="40214" y1="39932" x2="40214" y2="39932"/>
                        <a14:foregroundMark x1="51743" y1="42418" x2="51743" y2="424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9843">
            <a:off x="1124989" y="5908994"/>
            <a:ext cx="545869" cy="6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Part </a:t>
            </a:r>
            <a:r>
              <a:rPr lang="en-US" dirty="0" err="1"/>
              <a:t>Deux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Who has had an injury that needed to be “rehabbed” with a clinician?</a:t>
            </a:r>
          </a:p>
          <a:p>
            <a:r>
              <a:rPr lang="en-US" sz="2800" dirty="0"/>
              <a:t>Go back </a:t>
            </a:r>
            <a:r>
              <a:rPr lang="en-US" sz="2800" dirty="0" err="1"/>
              <a:t>waaaaaaaaay</a:t>
            </a:r>
            <a:r>
              <a:rPr lang="en-US" sz="2800" dirty="0"/>
              <a:t> before your RTP experiences, describe the rehab process.</a:t>
            </a:r>
          </a:p>
        </p:txBody>
      </p:sp>
    </p:spTree>
    <p:extLst>
      <p:ext uri="{BB962C8B-B14F-4D97-AF65-F5344CB8AC3E}">
        <p14:creationId xmlns:p14="http://schemas.microsoft.com/office/powerpoint/2010/main" val="11165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59" y="447188"/>
            <a:ext cx="11240682" cy="970450"/>
          </a:xfrm>
        </p:spPr>
        <p:txBody>
          <a:bodyPr/>
          <a:lstStyle/>
          <a:p>
            <a:r>
              <a:rPr lang="en-US" sz="2400" b="0" dirty="0"/>
              <a:t>Recreated work of </a:t>
            </a:r>
            <a:r>
              <a:rPr lang="en-US" sz="2400" b="0" dirty="0" err="1"/>
              <a:t>Reiman</a:t>
            </a:r>
            <a:r>
              <a:rPr lang="en-US" sz="2400" b="0" dirty="0"/>
              <a:t> &amp; </a:t>
            </a:r>
            <a:r>
              <a:rPr lang="en-US" sz="2400" b="0" dirty="0" err="1"/>
              <a:t>Manske</a:t>
            </a:r>
            <a:r>
              <a:rPr lang="en-US" sz="2400" b="0" dirty="0"/>
              <a:t> (2009)</a:t>
            </a:r>
            <a:br>
              <a:rPr lang="en-US" sz="2400" b="0" dirty="0"/>
            </a:br>
            <a:r>
              <a:rPr lang="en-US" sz="2400" b="0" dirty="0"/>
              <a:t>http://www.thesportsphysiotherapist.com/functional-performance-testing/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150" y="2031308"/>
            <a:ext cx="6013700" cy="46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1557"/>
            <a:ext cx="11243383" cy="338327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Progressing someone through rehab takes practice!</a:t>
            </a:r>
          </a:p>
          <a:p>
            <a:endParaRPr lang="en-US" sz="2000" dirty="0"/>
          </a:p>
          <a:p>
            <a:r>
              <a:rPr lang="en-US" sz="2000" dirty="0" smtClean="0"/>
              <a:t>Look for deficits</a:t>
            </a:r>
          </a:p>
          <a:p>
            <a:r>
              <a:rPr lang="en-US" sz="2000" dirty="0" smtClean="0"/>
              <a:t>Know what is needed for the sport &amp; position</a:t>
            </a:r>
          </a:p>
          <a:p>
            <a:r>
              <a:rPr lang="en-US" sz="2000" dirty="0" smtClean="0"/>
              <a:t>Be creative with exercises!</a:t>
            </a:r>
          </a:p>
          <a:p>
            <a:r>
              <a:rPr lang="en-US" sz="2000" dirty="0" smtClean="0"/>
              <a:t>Follow up &amp; ask!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7" b="98548" l="1000" r="98667">
                        <a14:foregroundMark x1="12833" y1="84025" x2="12833" y2="84025"/>
                        <a14:foregroundMark x1="5167" y1="61618" x2="5167" y2="61618"/>
                        <a14:foregroundMark x1="96833" y1="8714" x2="96833" y2="8714"/>
                        <a14:foregroundMark x1="46167" y1="49793" x2="46167" y2="49793"/>
                        <a14:foregroundMark x1="48333" y1="47095" x2="48333" y2="47095"/>
                        <a14:foregroundMark x1="52167" y1="43983" x2="52167" y2="43983"/>
                        <a14:foregroundMark x1="55333" y1="41701" x2="55333" y2="41701"/>
                        <a14:foregroundMark x1="59167" y1="38174" x2="59167" y2="38174"/>
                        <a14:foregroundMark x1="64500" y1="33610" x2="64500" y2="33610"/>
                        <a14:foregroundMark x1="70167" y1="29046" x2="70167" y2="29046"/>
                        <a14:foregroundMark x1="98000" y1="5809" x2="98000" y2="5809"/>
                        <a14:foregroundMark x1="95833" y1="7676" x2="95833" y2="7676"/>
                        <a14:foregroundMark x1="93000" y1="10166" x2="93000" y2="10166"/>
                        <a14:foregroundMark x1="89500" y1="13071" x2="89500" y2="13071"/>
                        <a14:foregroundMark x1="86667" y1="15353" x2="86667" y2="15353"/>
                        <a14:foregroundMark x1="84000" y1="17427" x2="84000" y2="17427"/>
                        <a14:foregroundMark x1="51333" y1="48548" x2="51333" y2="48548"/>
                        <a14:foregroundMark x1="57333" y1="43361" x2="57333" y2="43361"/>
                        <a14:foregroundMark x1="62167" y1="39627" x2="62167" y2="39627"/>
                        <a14:foregroundMark x1="67000" y1="35477" x2="67000" y2="35477"/>
                        <a14:foregroundMark x1="76167" y1="27593" x2="76167" y2="27593"/>
                        <a14:foregroundMark x1="78833" y1="22199" x2="78833" y2="22199"/>
                        <a14:foregroundMark x1="82667" y1="22614" x2="82667" y2="22614"/>
                        <a14:foregroundMark x1="94833" y1="11826" x2="94833" y2="11826"/>
                      </a14:backgroundRemoval>
                    </a14:imgEffect>
                  </a14:imgLayer>
                </a14:imgProps>
              </a:ext>
            </a:extLst>
          </a:blip>
          <a:srcRect l="933" t="1385" r="1321" b="1385"/>
          <a:stretch/>
        </p:blipFill>
        <p:spPr>
          <a:xfrm rot="9315829">
            <a:off x="1279671" y="5468828"/>
            <a:ext cx="771998" cy="616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4604" y="5444836"/>
            <a:ext cx="987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key is, if the current activity or resistance level doesn’t cause any new pain or swelling, the patient can advance!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Advance as frequently as possible!</a:t>
            </a:r>
          </a:p>
        </p:txBody>
      </p:sp>
    </p:spTree>
    <p:extLst>
      <p:ext uri="{BB962C8B-B14F-4D97-AF65-F5344CB8AC3E}">
        <p14:creationId xmlns:p14="http://schemas.microsoft.com/office/powerpoint/2010/main" val="33368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Movement Screening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4" y="2696653"/>
            <a:ext cx="5803723" cy="3005878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2010" y="2313517"/>
            <a:ext cx="5731915" cy="38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257174"/>
            <a:ext cx="3719146" cy="209202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2527" y="4101349"/>
            <a:ext cx="4554840" cy="2562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729" y="253100"/>
            <a:ext cx="2857500" cy="377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697" y="253100"/>
            <a:ext cx="4286250" cy="3133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69" y="2539208"/>
            <a:ext cx="3719146" cy="2474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66" t="8680" r="1308" b="8423"/>
          <a:stretch/>
        </p:blipFill>
        <p:spPr>
          <a:xfrm>
            <a:off x="263769" y="5203846"/>
            <a:ext cx="5217396" cy="14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creative with your rehab!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We’ve discussed several different rehab “tools” already. Now, imagine you don’t have access to ANY!</a:t>
            </a:r>
          </a:p>
          <a:p>
            <a:r>
              <a:rPr lang="en-US" dirty="0" smtClean="0"/>
              <a:t>Pick 10-15 items (random, household, non-traditional) that you think could be used in a rehabilitation program, &amp;  EXPLAIN or SHOW how it would work/why it would be useful.</a:t>
            </a:r>
          </a:p>
        </p:txBody>
      </p:sp>
    </p:spTree>
    <p:extLst>
      <p:ext uri="{BB962C8B-B14F-4D97-AF65-F5344CB8AC3E}">
        <p14:creationId xmlns:p14="http://schemas.microsoft.com/office/powerpoint/2010/main" val="18908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necessity, factors, &amp; tools used in each phase of the rehabilitation process</a:t>
            </a:r>
          </a:p>
          <a:p>
            <a:r>
              <a:rPr lang="en-US" dirty="0"/>
              <a:t>Use common rehab terminology</a:t>
            </a:r>
          </a:p>
        </p:txBody>
      </p:sp>
    </p:spTree>
    <p:extLst>
      <p:ext uri="{BB962C8B-B14F-4D97-AF65-F5344CB8AC3E}">
        <p14:creationId xmlns:p14="http://schemas.microsoft.com/office/powerpoint/2010/main" val="17492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*Initial Swelling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8" y="2120349"/>
            <a:ext cx="11277600" cy="4412974"/>
          </a:xfrm>
        </p:spPr>
        <p:txBody>
          <a:bodyPr>
            <a:normAutofit/>
          </a:bodyPr>
          <a:lstStyle/>
          <a:p>
            <a:r>
              <a:rPr lang="en-US" sz="2800" dirty="0"/>
              <a:t>Rehab truly starts as soon as the injury does!</a:t>
            </a:r>
          </a:p>
          <a:p>
            <a:r>
              <a:rPr lang="en-US" sz="2800" dirty="0"/>
              <a:t>Acute injury management changes the whole rehab process</a:t>
            </a:r>
          </a:p>
          <a:p>
            <a:pPr lvl="1"/>
            <a:r>
              <a:rPr lang="en-US" sz="2400" dirty="0"/>
              <a:t>Things get worst, tissues sustain more damage, rehab takes longer</a:t>
            </a:r>
          </a:p>
          <a:p>
            <a:r>
              <a:rPr lang="en-US" sz="2800" dirty="0"/>
              <a:t>Almost all injuries swell during the </a:t>
            </a:r>
            <a:r>
              <a:rPr lang="en-US" sz="2800" b="1" dirty="0"/>
              <a:t>INFLAMMATORY PHASE</a:t>
            </a:r>
          </a:p>
          <a:p>
            <a:r>
              <a:rPr lang="en-US" sz="2800" dirty="0"/>
              <a:t>Swelling that lingers too long is no longer serving its purpose</a:t>
            </a:r>
          </a:p>
          <a:p>
            <a:pPr lvl="1"/>
            <a:r>
              <a:rPr lang="en-US" sz="2400" dirty="0"/>
              <a:t>White blood cells, infection control, mineral reabsorption</a:t>
            </a:r>
          </a:p>
        </p:txBody>
      </p:sp>
    </p:spTree>
    <p:extLst>
      <p:ext uri="{BB962C8B-B14F-4D97-AF65-F5344CB8AC3E}">
        <p14:creationId xmlns:p14="http://schemas.microsoft.com/office/powerpoint/2010/main" val="4314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880" y="412144"/>
            <a:ext cx="10072241" cy="62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How do we manage swelling?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34" y="1630017"/>
            <a:ext cx="8309097" cy="5057557"/>
          </a:xfrm>
        </p:spPr>
        <p:txBody>
          <a:bodyPr>
            <a:noAutofit/>
          </a:bodyPr>
          <a:lstStyle/>
          <a:p>
            <a:r>
              <a:rPr lang="en-US" sz="2000" dirty="0"/>
              <a:t>Protection</a:t>
            </a:r>
          </a:p>
          <a:p>
            <a:pPr lvl="1"/>
            <a:r>
              <a:rPr lang="en-US" sz="1800" dirty="0"/>
              <a:t>Immobilization prevents further pain/injury</a:t>
            </a:r>
          </a:p>
          <a:p>
            <a:r>
              <a:rPr lang="en-US" sz="2000" dirty="0"/>
              <a:t>Optimal loading</a:t>
            </a:r>
          </a:p>
          <a:p>
            <a:pPr lvl="1"/>
            <a:r>
              <a:rPr lang="en-US" sz="1800" dirty="0"/>
              <a:t>Excess weight, no matter how protected will still cause harm</a:t>
            </a:r>
          </a:p>
          <a:p>
            <a:r>
              <a:rPr lang="en-US" sz="2000" dirty="0"/>
              <a:t>Ice</a:t>
            </a:r>
          </a:p>
          <a:p>
            <a:pPr lvl="1"/>
            <a:r>
              <a:rPr lang="en-US" sz="1800" dirty="0"/>
              <a:t>Causes vasoconstriction to help control additional swelling</a:t>
            </a:r>
          </a:p>
          <a:p>
            <a:r>
              <a:rPr lang="en-US" sz="2000" dirty="0"/>
              <a:t>Compression</a:t>
            </a:r>
          </a:p>
          <a:p>
            <a:pPr lvl="1"/>
            <a:r>
              <a:rPr lang="en-US" sz="1800" dirty="0"/>
              <a:t>More prevention of additional swelling—when applied correctly </a:t>
            </a:r>
          </a:p>
          <a:p>
            <a:r>
              <a:rPr lang="en-US" sz="2000" dirty="0"/>
              <a:t>Elevation</a:t>
            </a:r>
          </a:p>
          <a:p>
            <a:pPr lvl="1"/>
            <a:r>
              <a:rPr lang="en-US" sz="1800" dirty="0"/>
              <a:t>Along with proper compression promotes lymphatic drainage to remove swelling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/>
          <a:stretch/>
        </p:blipFill>
        <p:spPr bwMode="auto">
          <a:xfrm>
            <a:off x="9677133" y="260667"/>
            <a:ext cx="2282954" cy="14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667" y="3644348"/>
            <a:ext cx="2282420" cy="304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1866" y="2001491"/>
            <a:ext cx="1504120" cy="150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3391" r="23410" b="5091"/>
          <a:stretch/>
        </p:blipFill>
        <p:spPr bwMode="auto">
          <a:xfrm>
            <a:off x="7792970" y="2001091"/>
            <a:ext cx="1337753" cy="238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882" y="2222287"/>
            <a:ext cx="9569003" cy="4333059"/>
          </a:xfrm>
        </p:spPr>
        <p:txBody>
          <a:bodyPr>
            <a:noAutofit/>
          </a:bodyPr>
          <a:lstStyle/>
          <a:p>
            <a:r>
              <a:rPr lang="en-US" sz="2000" dirty="0"/>
              <a:t>EVERYONE EXPERIENCES PAIN DIFFERENTLY!</a:t>
            </a:r>
          </a:p>
          <a:p>
            <a:r>
              <a:rPr lang="en-US" sz="2000" dirty="0"/>
              <a:t>Typically minor injuries elicit less pain, major injuries more.</a:t>
            </a:r>
          </a:p>
          <a:p>
            <a:pPr lvl="1"/>
            <a:r>
              <a:rPr lang="en-US" sz="1800" dirty="0"/>
              <a:t>Pain &amp; injury are directly related!</a:t>
            </a:r>
          </a:p>
          <a:p>
            <a:r>
              <a:rPr lang="en-US" sz="2000" dirty="0"/>
              <a:t>Nerve damage will affect how much pain is felt, if any at all!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What is pain?</a:t>
            </a:r>
          </a:p>
          <a:p>
            <a:r>
              <a:rPr lang="en-US" sz="2000" dirty="0"/>
              <a:t>Can we always SEE it?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5" y="3942087"/>
            <a:ext cx="4860024" cy="273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9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1324</TotalTime>
  <Words>2182</Words>
  <Application>Microsoft Office PowerPoint</Application>
  <PresentationFormat>Widescreen</PresentationFormat>
  <Paragraphs>274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Cambria Math</vt:lpstr>
      <vt:lpstr>Century Gothic</vt:lpstr>
      <vt:lpstr>Wingdings</vt:lpstr>
      <vt:lpstr>Wingdings 2</vt:lpstr>
      <vt:lpstr>Quotable</vt:lpstr>
      <vt:lpstr>Unit Two – Principles of Rehabilitation</vt:lpstr>
      <vt:lpstr>Introduction/Classwork</vt:lpstr>
      <vt:lpstr>Components of a Rehabilitation Program</vt:lpstr>
      <vt:lpstr>Introduction: Part Deux</vt:lpstr>
      <vt:lpstr>Objectives</vt:lpstr>
      <vt:lpstr>Minimizing *Initial Swelling</vt:lpstr>
      <vt:lpstr>PowerPoint Presentation</vt:lpstr>
      <vt:lpstr>How do we manage swelling?</vt:lpstr>
      <vt:lpstr>Controlling Pain</vt:lpstr>
      <vt:lpstr>Pain Control Methods</vt:lpstr>
      <vt:lpstr>PowerPoint Presentation</vt:lpstr>
      <vt:lpstr>Reestablishing Neuromuscular Control</vt:lpstr>
      <vt:lpstr>Types of Receptors</vt:lpstr>
      <vt:lpstr>So what? How does this work?</vt:lpstr>
      <vt:lpstr>PowerPoint Presentation</vt:lpstr>
      <vt:lpstr>Establishing or Enhancing Core Stability</vt:lpstr>
      <vt:lpstr>True or False?</vt:lpstr>
      <vt:lpstr>Core Stabilization: The Root of all Level </vt:lpstr>
      <vt:lpstr>Ubinger, M. 1999. Effect of closed kinetic chain training on neuromuscular control in the upper extremity. Journal of Sports Rehabilitation, p. 184.</vt:lpstr>
      <vt:lpstr>How do we do this?</vt:lpstr>
      <vt:lpstr>PowerPoint Presentation</vt:lpstr>
      <vt:lpstr>Regaining or Improving Range of Motion</vt:lpstr>
      <vt:lpstr>Types of Range of Motion</vt:lpstr>
      <vt:lpstr>HOW to improve Range of Motion</vt:lpstr>
      <vt:lpstr>PowerPoint Presentation</vt:lpstr>
      <vt:lpstr>Restoring or Increasing Muscular Strength &amp; Endurance</vt:lpstr>
      <vt:lpstr>Types of Muscle Strength &amp; Endurance</vt:lpstr>
      <vt:lpstr>Isometric Strengthening</vt:lpstr>
      <vt:lpstr>Concentric Strengthening</vt:lpstr>
      <vt:lpstr>PowerPoint Presentation</vt:lpstr>
      <vt:lpstr>Eccentric Strengthening</vt:lpstr>
      <vt:lpstr>PROGRESSIVE RESISTANCE!</vt:lpstr>
      <vt:lpstr>How do we measure strength improvements?</vt:lpstr>
      <vt:lpstr>Regaining Balance &amp; Postural Control</vt:lpstr>
      <vt:lpstr>PowerPoint Presentation</vt:lpstr>
      <vt:lpstr>Maintaining Cardiorespiratory Endurance</vt:lpstr>
      <vt:lpstr>PowerPoint Presentation</vt:lpstr>
      <vt:lpstr>Incorporating Functional Progressions</vt:lpstr>
      <vt:lpstr>Functional Testing</vt:lpstr>
      <vt:lpstr>Recreated work of Reiman &amp; Manske (2009) http://www.thesportsphysiotherapist.com/functional-performance-testing/</vt:lpstr>
      <vt:lpstr>Functional Testing</vt:lpstr>
      <vt:lpstr>Functional Movement Screening</vt:lpstr>
      <vt:lpstr>PowerPoint Presentation</vt:lpstr>
      <vt:lpstr>Get creative with your rehab!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Two – Principles of Rehabilitation</dc:title>
  <dc:creator>Nicholson Julia</dc:creator>
  <cp:lastModifiedBy>Nicholson Julia</cp:lastModifiedBy>
  <cp:revision>53</cp:revision>
  <dcterms:created xsi:type="dcterms:W3CDTF">2019-09-20T19:54:31Z</dcterms:created>
  <dcterms:modified xsi:type="dcterms:W3CDTF">2019-10-02T00:35:06Z</dcterms:modified>
</cp:coreProperties>
</file>